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ro-RO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1" d="100"/>
          <a:sy n="51" d="100"/>
        </p:scale>
        <p:origin x="-461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D45483-706B-4347-8319-DAD6FD6D4516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87D8DD-97D6-4955-AD7B-502A618D7E6F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9704AA-2C13-42F3-B043-408B4D72A95D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6DA84A-C08A-4EA0-8C79-875CE8BAFC31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6A180B-90D1-4183-BFD2-D0A21305766A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59B282-3CCE-43C0-92C8-8F894B8DA609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600AB6-0AEE-4F43-B3CD-BE2F5A54515A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3A18B3-7E75-4E0E-9180-E78644315839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6B6FAA-2E81-47E6-B3B8-0FC96F51DE0A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E2548E-F6E3-46A5-A821-C68735ED0E4D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9ACC85-90EA-400B-A7E9-F8F085185A43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5A6B7D-00D4-4457-90B5-B21F723DE05B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8167C7-1073-4AC9-A8B3-F5E77074C521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A6A851-188E-474B-89C2-46E70A26BAAF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8040FE-8539-40D6-B42A-203208F7A31B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7C144C-6672-4D4E-95D6-982376FD2DE8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AC2089-1EE6-49AF-9301-A90E0ECE5B34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862CEA-A4E5-46AE-A6A6-41FB0EA29272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311C9B-23A8-4FB7-B527-FDFF4D927A9E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27D866-8C7B-4324-891E-E5889E92177D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004290-79A1-4CA3-A4B1-AF7090FC7729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3C3597-4337-44E3-9759-290629E866E7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ro-RO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7660ABAD-5076-4A90-A19F-7EE7FA8627DD}" type="datetimeFigureOut">
              <a:rPr lang="ro-RO"/>
              <a:pPr>
                <a:defRPr/>
              </a:pPr>
              <a:t>09.03.2012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A9488258-1EA2-491B-B531-A3A8ECCA481C}" type="slidenum">
              <a:rPr lang="ro-RO"/>
              <a:pPr>
                <a:defRPr/>
              </a:pPr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ro-RO" sz="1400" b="1" smtClean="0">
                <a:latin typeface="Arial" charset="0"/>
              </a:rPr>
              <a:t>METODA BACKTRACKING</a:t>
            </a:r>
            <a:r>
              <a:rPr lang="en-US" smtClean="0"/>
              <a:t> </a:t>
            </a:r>
            <a:endParaRPr lang="ro-RO" smtClean="0"/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685800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o-RO" sz="1000" smtClean="0">
                <a:solidFill>
                  <a:schemeClr val="tx1"/>
                </a:solidFill>
                <a:latin typeface="Arial" charset="0"/>
              </a:rPr>
              <a:t>(Adaptat după </a:t>
            </a:r>
            <a:r>
              <a:rPr lang="ro-RO" sz="1000" i="1" smtClean="0">
                <a:solidFill>
                  <a:schemeClr val="tx1"/>
                </a:solidFill>
                <a:latin typeface="Arial" charset="0"/>
              </a:rPr>
              <a:t>Manualul de Informatică, clasa a X-a, </a:t>
            </a:r>
            <a:r>
              <a:rPr lang="ro-RO" sz="1000" smtClean="0">
                <a:solidFill>
                  <a:schemeClr val="tx1"/>
                </a:solidFill>
                <a:latin typeface="Arial" charset="0"/>
              </a:rPr>
              <a:t> Livia Ţoca, Andreea-Ruxanda Demco, Cristian Opincaru, Adrian Sindile</a:t>
            </a:r>
            <a:r>
              <a:rPr lang="en-US" sz="1000" smtClean="0">
                <a:solidFill>
                  <a:schemeClr val="tx1"/>
                </a:solidFill>
                <a:latin typeface="Arial" charset="0"/>
              </a:rPr>
              <a:t> </a:t>
            </a:r>
            <a:r>
              <a:rPr lang="ro-RO" sz="1000" smtClean="0">
                <a:solidFill>
                  <a:schemeClr val="tx1"/>
                </a:solidFill>
                <a:latin typeface="Arial" charset="0"/>
              </a:rPr>
              <a:t>)</a:t>
            </a:r>
            <a:r>
              <a:rPr lang="en-GB" sz="1000" smtClean="0">
                <a:solidFill>
                  <a:schemeClr val="tx1"/>
                </a:solidFill>
                <a:latin typeface="Arial" charset="0"/>
              </a:rPr>
              <a:t> </a:t>
            </a:r>
            <a:endParaRPr lang="ro-RO" sz="1000" smtClean="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2052" name="Rectangle 1"/>
          <p:cNvSpPr>
            <a:spLocks noChangeArrowheads="1"/>
          </p:cNvSpPr>
          <p:nvPr/>
        </p:nvSpPr>
        <p:spPr bwMode="auto">
          <a:xfrm>
            <a:off x="214313" y="571500"/>
            <a:ext cx="8605837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ro-RO" sz="1000"/>
              <a:t>Examenul de bacalaureat 201</a:t>
            </a:r>
            <a:r>
              <a:rPr lang="en-US" sz="1000"/>
              <a:t>2</a:t>
            </a:r>
            <a:endParaRPr lang="ro-RO" sz="1000"/>
          </a:p>
          <a:p>
            <a:pPr eaLnBrk="0" hangingPunct="0"/>
            <a:r>
              <a:rPr lang="ro-RO" sz="1000"/>
              <a:t>Proba de evaluare a competentelor digitale  - document de lucru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Content Placeholder 4"/>
          <p:cNvSpPr>
            <a:spLocks noGrp="1"/>
          </p:cNvSpPr>
          <p:nvPr>
            <p:ph sz="half" idx="1"/>
          </p:nvPr>
        </p:nvSpPr>
        <p:spPr>
          <a:xfrm>
            <a:off x="468313" y="908050"/>
            <a:ext cx="4391025" cy="5554663"/>
          </a:xfrm>
        </p:spPr>
        <p:txBody>
          <a:bodyPr/>
          <a:lstStyle/>
          <a:p>
            <a:pPr marL="0" indent="542925" algn="just">
              <a:buFont typeface="Arial" charset="0"/>
              <a:buNone/>
            </a:pPr>
            <a:r>
              <a:rPr lang="ro-RO" sz="1200" dirty="0" smtClean="0">
                <a:latin typeface="Arial" charset="0"/>
              </a:rPr>
              <a:t>De multe ori, în aplicaţii apar probleme în care se cere găsirea unor soluţii de forma x=x1x2…xn, unde xi</a:t>
            </a:r>
            <a:r>
              <a:rPr lang="ro-RO" sz="1200" dirty="0" smtClean="0">
                <a:latin typeface="Arial" charset="0"/>
                <a:sym typeface="Symbol" pitchFamily="18" charset="2"/>
              </a:rPr>
              <a:t></a:t>
            </a:r>
            <a:r>
              <a:rPr lang="ro-RO" sz="1200" dirty="0" smtClean="0">
                <a:latin typeface="Arial" charset="0"/>
              </a:rPr>
              <a:t>Ai, i=1,…,n, în care x1...xn trebuie să îndeplinească anumite condiţii. Am putea să generăm toate combinaţiile posibile de valori şi apoi să le alegem doar pe cele convenabile.</a:t>
            </a:r>
          </a:p>
          <a:p>
            <a:pPr marL="0" indent="542925" algn="just">
              <a:buFont typeface="Arial" charset="0"/>
              <a:buNone/>
            </a:pPr>
            <a:r>
              <a:rPr lang="ro-RO" sz="1200" dirty="0" smtClean="0">
                <a:latin typeface="Arial" charset="0"/>
              </a:rPr>
              <a:t>Considerând mulţimile Ai={ai,1, ai,2,…,ai,n(i)}, aceste combinaţii s-ar putea construi astfel: pentru fiecare valoare posibilă fixată pentru componenta xi, vom alege toate valorile </a:t>
            </a:r>
            <a:r>
              <a:rPr lang="ro-RO" sz="1200" dirty="0" smtClean="0">
                <a:latin typeface="Arial" charset="0"/>
              </a:rPr>
              <a:t>posibile</a:t>
            </a:r>
            <a:r>
              <a:rPr lang="en-US" sz="1200" smtClean="0">
                <a:latin typeface="Arial" charset="0"/>
              </a:rPr>
              <a:t> </a:t>
            </a:r>
            <a:r>
              <a:rPr lang="ro-RO" sz="1200" smtClean="0">
                <a:latin typeface="Arial" charset="0"/>
              </a:rPr>
              <a:t>pentru </a:t>
            </a:r>
            <a:r>
              <a:rPr lang="ro-RO" sz="1200" smtClean="0">
                <a:latin typeface="Arial" charset="0"/>
              </a:rPr>
              <a:t>componenta xi</a:t>
            </a:r>
            <a:r>
              <a:rPr lang="en-US" sz="1200" dirty="0" smtClean="0">
                <a:latin typeface="Arial" charset="0"/>
              </a:rPr>
              <a:t>+</a:t>
            </a:r>
            <a:r>
              <a:rPr lang="ro-RO" sz="1200" dirty="0" smtClean="0">
                <a:latin typeface="Arial" charset="0"/>
              </a:rPr>
              <a:t>1 şi pentru fiecare astfel de valoare fixată pentru xi</a:t>
            </a:r>
            <a:r>
              <a:rPr lang="en-US" sz="1200" dirty="0" smtClean="0">
                <a:latin typeface="Arial" charset="0"/>
              </a:rPr>
              <a:t>+1</a:t>
            </a:r>
            <a:r>
              <a:rPr lang="ro-RO" sz="1200" dirty="0" smtClean="0">
                <a:latin typeface="Arial" charset="0"/>
              </a:rPr>
              <a:t> vom alege toate valorile posibile pentru componenta xi</a:t>
            </a:r>
            <a:r>
              <a:rPr lang="en-US" sz="1200" dirty="0" smtClean="0">
                <a:latin typeface="Arial" charset="0"/>
              </a:rPr>
              <a:t>+2 etc.</a:t>
            </a:r>
            <a:endParaRPr lang="ro-RO" sz="1200" dirty="0" smtClean="0">
              <a:latin typeface="Arial" charset="0"/>
            </a:endParaRPr>
          </a:p>
          <a:p>
            <a:pPr marL="0" indent="542925" algn="just">
              <a:buFont typeface="Arial" charset="0"/>
              <a:buNone/>
            </a:pPr>
            <a:r>
              <a:rPr lang="ro-RO" sz="1200" dirty="0" smtClean="0">
                <a:latin typeface="Arial" charset="0"/>
              </a:rPr>
              <a:t>Rezolvând problema în acest mod, deci generând toate elementele produsului cartezian A1xA2x...An şi verificând abia apoi dacă fiecare combinaţie este o soluţie, eficienţa este scăzută.</a:t>
            </a:r>
          </a:p>
          <a:p>
            <a:pPr marL="0" indent="542925" algn="just">
              <a:buFont typeface="Arial" charset="0"/>
              <a:buNone/>
            </a:pPr>
            <a:r>
              <a:rPr lang="ro-RO" sz="1200" dirty="0" smtClean="0">
                <a:latin typeface="Arial" charset="0"/>
              </a:rPr>
              <a:t>Astfel, dacă de exemplu ne propunem să generăm toate cuvintele formate cu literele a, b, c, aşa încât fiecare literă să apară o singură dată, combinaţiile posibile sunt în număr de 27, dintre care convin doar 6.</a:t>
            </a:r>
          </a:p>
          <a:p>
            <a:pPr marL="0" indent="542925" algn="just">
              <a:buFont typeface="Arial" charset="0"/>
              <a:buNone/>
            </a:pPr>
            <a:r>
              <a:rPr lang="ro-RO" sz="1200" dirty="0" smtClean="0">
                <a:latin typeface="Arial" charset="0"/>
              </a:rPr>
              <a:t>Tehnica Backtracking propune generarea soluţiei prin completarea vectorului x în ordinea x1x2...xn şi are la bază un principiu „de bun simţ”: dacă se constată că având o combinaţie parţială de forma v1v2...vk-1 (unde v1, ..., vk-1 sunt valori deja fixate), dacă alegem pentru xk o valoare vk şi combinaţia rezultată nu ne permite să ajungem la o soluţie, se renunţă la această valoare şi se încearcă o alta (dintre cele netestate în această etapă). Într-adevăr, oricum am alege celelalte valori, dacă una nu corespunde nu putem avea o soluţie. </a:t>
            </a:r>
            <a:r>
              <a:rPr lang="en-US" sz="1200" dirty="0" smtClean="0">
                <a:latin typeface="Arial" charset="0"/>
              </a:rPr>
              <a:t>[…]</a:t>
            </a:r>
            <a:endParaRPr lang="ro-RO" sz="1200" dirty="0" smtClean="0">
              <a:latin typeface="Arial" charset="0"/>
            </a:endParaRPr>
          </a:p>
        </p:txBody>
      </p:sp>
      <p:sp>
        <p:nvSpPr>
          <p:cNvPr id="3076" name="Text Box 5"/>
          <p:cNvSpPr txBox="1">
            <a:spLocks noChangeArrowheads="1"/>
          </p:cNvSpPr>
          <p:nvPr/>
        </p:nvSpPr>
        <p:spPr bwMode="auto">
          <a:xfrm>
            <a:off x="539750" y="260350"/>
            <a:ext cx="8353425" cy="625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/>
              <a:t>Examenul de bacalaureat 201</a:t>
            </a:r>
            <a:r>
              <a:rPr lang="en-US" sz="1000"/>
              <a:t>2</a:t>
            </a:r>
            <a:endParaRPr lang="ro-RO" sz="1000"/>
          </a:p>
          <a:p>
            <a:r>
              <a:rPr lang="ro-RO" sz="1000"/>
              <a:t>Proba de evaluare a competentelor digitale  - document de lucru</a:t>
            </a:r>
          </a:p>
          <a:p>
            <a:pPr>
              <a:spcBef>
                <a:spcPct val="50000"/>
              </a:spcBef>
            </a:pPr>
            <a:endParaRPr lang="en-GB" sz="1000"/>
          </a:p>
        </p:txBody>
      </p:sp>
      <p:pic>
        <p:nvPicPr>
          <p:cNvPr id="3081" name="Picture 9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364163" y="1773238"/>
            <a:ext cx="3095625" cy="3095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Content Placeholder 2"/>
          <p:cNvSpPr>
            <a:spLocks noGrp="1"/>
          </p:cNvSpPr>
          <p:nvPr>
            <p:ph idx="1"/>
          </p:nvPr>
        </p:nvSpPr>
        <p:spPr>
          <a:xfrm>
            <a:off x="457200" y="857250"/>
            <a:ext cx="8229600" cy="5268913"/>
          </a:xfrm>
        </p:spPr>
        <p:txBody>
          <a:bodyPr/>
          <a:lstStyle/>
          <a:p>
            <a:pPr marL="609600" indent="-609600" algn="just" eaLnBrk="1" hangingPunct="1">
              <a:buFont typeface="Calibri" pitchFamily="34" charset="0"/>
              <a:buNone/>
            </a:pPr>
            <a:r>
              <a:rPr lang="ro-RO" sz="1200" smtClean="0">
                <a:latin typeface="Arial" charset="0"/>
              </a:rPr>
              <a:t>Exerciţii şi probleme </a:t>
            </a:r>
            <a:r>
              <a:rPr lang="en-US" sz="1200" smtClean="0">
                <a:latin typeface="Arial" charset="0"/>
              </a:rPr>
              <a:t>[…]</a:t>
            </a:r>
            <a:endParaRPr lang="ro-RO" sz="1200" smtClean="0">
              <a:latin typeface="Arial" charset="0"/>
            </a:endParaRPr>
          </a:p>
          <a:p>
            <a:pPr marL="609600" indent="-609600" algn="just">
              <a:buFont typeface="Arial" charset="0"/>
              <a:buAutoNum type="arabicPeriod"/>
            </a:pPr>
            <a:r>
              <a:rPr lang="ro-RO" sz="1200" smtClean="0">
                <a:latin typeface="Arial" charset="0"/>
              </a:rPr>
              <a:t>Dacă pentru nivelul k oarecare al vectorului soluţie am verificat toate valorile posibile:</a:t>
            </a:r>
          </a:p>
          <a:p>
            <a:pPr marL="990600" lvl="1" indent="-533400" algn="just">
              <a:buFont typeface="Arial" charset="0"/>
              <a:buAutoNum type="alphaLcParenR"/>
            </a:pPr>
            <a:r>
              <a:rPr lang="ro-RO" sz="1200" smtClean="0">
                <a:latin typeface="Arial" charset="0"/>
              </a:rPr>
              <a:t>algoritmul se încheie</a:t>
            </a:r>
            <a:r>
              <a:rPr lang="en-US" sz="1200" smtClean="0">
                <a:latin typeface="Arial" charset="0"/>
              </a:rPr>
              <a:t>;</a:t>
            </a:r>
            <a:endParaRPr lang="ro-RO" sz="1200" smtClean="0">
              <a:latin typeface="Arial" charset="0"/>
            </a:endParaRPr>
          </a:p>
          <a:p>
            <a:pPr marL="990600" lvl="1" indent="-533400" algn="just">
              <a:buFont typeface="Arial" charset="0"/>
              <a:buAutoNum type="alphaLcParenR"/>
            </a:pPr>
            <a:r>
              <a:rPr lang="ro-RO" sz="1200" smtClean="0">
                <a:latin typeface="Arial" charset="0"/>
              </a:rPr>
              <a:t>se revine pe nivelul anterior;</a:t>
            </a:r>
          </a:p>
          <a:p>
            <a:pPr marL="990600" lvl="1" indent="-533400" algn="just">
              <a:buFont typeface="Arial" charset="0"/>
              <a:buAutoNum type="alphaLcParenR"/>
            </a:pPr>
            <a:r>
              <a:rPr lang="ro-RO" sz="1200" smtClean="0">
                <a:latin typeface="Arial" charset="0"/>
              </a:rPr>
              <a:t>se trece pe nivelul următor.</a:t>
            </a:r>
          </a:p>
          <a:p>
            <a:pPr marL="609600" indent="-609600" algn="just">
              <a:buFont typeface="Arial" charset="0"/>
              <a:buAutoNum type="arabicPeriod"/>
            </a:pPr>
            <a:r>
              <a:rPr lang="ro-RO" sz="1200" smtClean="0">
                <a:latin typeface="Arial" charset="0"/>
              </a:rPr>
              <a:t>După ce s-a găsit o valoare convenabilă pentru componenta k, următorul pas este:</a:t>
            </a:r>
          </a:p>
          <a:p>
            <a:pPr marL="990600" lvl="1" indent="-533400" algn="just">
              <a:buFont typeface="Arial" charset="0"/>
              <a:buAutoNum type="alphaLcParenR"/>
            </a:pPr>
            <a:r>
              <a:rPr lang="ro-RO" sz="1200" smtClean="0">
                <a:latin typeface="Arial" charset="0"/>
              </a:rPr>
              <a:t>se trece la componenta următoare, k</a:t>
            </a:r>
            <a:r>
              <a:rPr lang="en-US" sz="1200" smtClean="0">
                <a:latin typeface="Arial" charset="0"/>
              </a:rPr>
              <a:t>+1</a:t>
            </a:r>
            <a:r>
              <a:rPr lang="ro-RO" sz="1200" smtClean="0">
                <a:latin typeface="Arial" charset="0"/>
              </a:rPr>
              <a:t> (dacă nu s-a ajuns la soluţie);</a:t>
            </a:r>
          </a:p>
          <a:p>
            <a:pPr marL="990600" lvl="1" indent="-533400" algn="just">
              <a:buFont typeface="Arial" charset="0"/>
              <a:buAutoNum type="alphaLcParenR"/>
            </a:pPr>
            <a:r>
              <a:rPr lang="ro-RO" sz="1200" smtClean="0">
                <a:latin typeface="Arial" charset="0"/>
              </a:rPr>
              <a:t>se rămâne la componenta k, căutând în continuare o altă valoare convenabilă;</a:t>
            </a:r>
          </a:p>
          <a:p>
            <a:pPr marL="990600" lvl="1" indent="-533400" algn="just">
              <a:buFont typeface="Arial" charset="0"/>
              <a:buAutoNum type="alphaLcParenR"/>
            </a:pPr>
            <a:r>
              <a:rPr lang="ro-RO" sz="1200" smtClean="0">
                <a:latin typeface="Arial" charset="0"/>
              </a:rPr>
              <a:t>se revine la componenta k-1.</a:t>
            </a:r>
          </a:p>
          <a:p>
            <a:pPr marL="609600" indent="-609600" algn="just">
              <a:buFont typeface="Arial" charset="0"/>
              <a:buAutoNum type="arabicPeriod"/>
            </a:pPr>
            <a:r>
              <a:rPr lang="ro-RO" sz="1200" smtClean="0">
                <a:latin typeface="Arial" charset="0"/>
              </a:rPr>
              <a:t>În ce condiţii se revine la componenta anterioară</a:t>
            </a:r>
            <a:r>
              <a:rPr lang="en-US" sz="1200" smtClean="0">
                <a:latin typeface="Arial" charset="0"/>
              </a:rPr>
              <a:t>?</a:t>
            </a:r>
            <a:endParaRPr lang="ro-RO" sz="1200" smtClean="0">
              <a:latin typeface="Arial" charset="0"/>
            </a:endParaRPr>
          </a:p>
          <a:p>
            <a:pPr marL="990600" lvl="1" indent="-533400" algn="just">
              <a:buFont typeface="Arial" charset="0"/>
              <a:buAutoNum type="alphaLcParenR"/>
            </a:pPr>
            <a:r>
              <a:rPr lang="ro-RO" sz="1200" smtClean="0">
                <a:latin typeface="Arial" charset="0"/>
              </a:rPr>
              <a:t>după ce am găsit o valoare convenabilă pentru componenta k;</a:t>
            </a:r>
          </a:p>
          <a:p>
            <a:pPr marL="990600" lvl="1" indent="-533400" algn="just">
              <a:buFont typeface="Arial" charset="0"/>
              <a:buAutoNum type="alphaLcParenR"/>
            </a:pPr>
            <a:r>
              <a:rPr lang="ro-RO" sz="1200" smtClean="0">
                <a:latin typeface="Arial" charset="0"/>
              </a:rPr>
              <a:t>dacă valoarea testată pentru componenta k nu convine;</a:t>
            </a:r>
          </a:p>
          <a:p>
            <a:pPr marL="990600" lvl="1" indent="-533400" algn="just">
              <a:buFont typeface="Arial" charset="0"/>
              <a:buAutoNum type="alphaLcParenR"/>
            </a:pPr>
            <a:r>
              <a:rPr lang="ro-RO" sz="1200" smtClean="0">
                <a:latin typeface="Arial" charset="0"/>
              </a:rPr>
              <a:t>dacă am testat toate valorile posibile pentru componenta k.</a:t>
            </a:r>
          </a:p>
        </p:txBody>
      </p:sp>
      <p:sp>
        <p:nvSpPr>
          <p:cNvPr id="4099" name="Rectangle 4"/>
          <p:cNvSpPr>
            <a:spLocks noChangeArrowheads="1"/>
          </p:cNvSpPr>
          <p:nvPr/>
        </p:nvSpPr>
        <p:spPr bwMode="auto">
          <a:xfrm>
            <a:off x="539750" y="260350"/>
            <a:ext cx="78486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/>
              <a:t>Examenul de bacalaureat 201</a:t>
            </a:r>
            <a:r>
              <a:rPr lang="en-US" sz="1000"/>
              <a:t>2</a:t>
            </a:r>
            <a:endParaRPr lang="ro-RO" sz="1000"/>
          </a:p>
          <a:p>
            <a:r>
              <a:rPr lang="ro-RO" sz="1000"/>
              <a:t>Proba de evaluare a competentelor digitale  - document de lucru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488</Words>
  <Application>Microsoft Office PowerPoint</Application>
  <PresentationFormat>On-screen Show (4:3)</PresentationFormat>
  <Paragraphs>26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METODA BACKTRACKING </vt:lpstr>
      <vt:lpstr>Slide 2</vt:lpstr>
      <vt:lpstr>Slide 3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SALARIUL</dc:title>
  <dc:creator>CNEE</dc:creator>
  <cp:lastModifiedBy>Admin</cp:lastModifiedBy>
  <cp:revision>30</cp:revision>
  <dcterms:created xsi:type="dcterms:W3CDTF">2010-01-11T15:51:42Z</dcterms:created>
  <dcterms:modified xsi:type="dcterms:W3CDTF">2012-03-09T09:41:34Z</dcterms:modified>
</cp:coreProperties>
</file>

<file path=docProps/thumbnail.jpeg>
</file>